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om/url?sa=i&amp;rct=j&amp;q=&amp;esrc=s&amp;source=images&amp;cd=&amp;cad=rja&amp;uact=8&amp;ved=&amp;url=https%3A%2F%2Fwww.partyrama.co.uk%2Fhappy-birthday-balloons-round-foil-balloon-43cm%2F&amp;psig=AOvVaw01O55f-oegnnEvwY3VIx0b&amp;ust=1564185743669686" TargetMode="External"/><Relationship Id="rId5" Type="http://schemas.openxmlformats.org/officeDocument/2006/relationships/image" Target="../media/image20.png"/><Relationship Id="rId10" Type="http://schemas.openxmlformats.org/officeDocument/2006/relationships/image" Target="../media/image24.jpg"/><Relationship Id="rId4" Type="http://schemas.openxmlformats.org/officeDocument/2006/relationships/image" Target="../media/image19.jpg"/><Relationship Id="rId9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ved=2ahUKEwjKsuvMmtHjAhWHX80KHagCAncQjRx6BAgBEAU&amp;url=http%3A%2F%2Fwww.smc.edu%2FHumanResources%2FHumanResourcesDepartment%2FDiversity-and-Equity-at-SMC%2FPages%2FDisability-Inclusion.aspx&amp;psig=AOvVaw0Qfv-j3e0C-kWN9asVdGku&amp;ust=156418311806264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28645-AFB3-40CA-8DAE-226169F52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Parenting the child on the </a:t>
            </a:r>
            <a:r>
              <a:rPr lang="en-US" dirty="0" err="1"/>
              <a:t>fasd</a:t>
            </a:r>
            <a:r>
              <a:rPr lang="en-US" dirty="0"/>
              <a:t> spectrum</a:t>
            </a:r>
          </a:p>
        </p:txBody>
      </p:sp>
    </p:spTree>
    <p:extLst>
      <p:ext uri="{BB962C8B-B14F-4D97-AF65-F5344CB8AC3E}">
        <p14:creationId xmlns:p14="http://schemas.microsoft.com/office/powerpoint/2010/main" val="1159329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01D888-BC05-48DB-9E77-C8D871DBF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27" y="2214695"/>
            <a:ext cx="5427749" cy="403010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96A672D-3D83-43A1-8723-706883CD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Sensory processing and everyday tasks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1C2030-D230-4D76-A9B1-00F20B96F5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367092"/>
            <a:ext cx="5181600" cy="34241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What is sensory processing?</a:t>
            </a:r>
          </a:p>
          <a:p>
            <a:r>
              <a:rPr lang="en-US" dirty="0"/>
              <a:t>Self regulation</a:t>
            </a:r>
          </a:p>
          <a:p>
            <a:r>
              <a:rPr lang="en-US" dirty="0"/>
              <a:t>Bedtime/mealtimes/morning</a:t>
            </a:r>
          </a:p>
          <a:p>
            <a:r>
              <a:rPr lang="en-US" dirty="0"/>
              <a:t>Shopping/community</a:t>
            </a:r>
          </a:p>
          <a:p>
            <a:r>
              <a:rPr lang="en-US" dirty="0"/>
              <a:t>Clothing/bathing/hygiene</a:t>
            </a:r>
          </a:p>
        </p:txBody>
      </p:sp>
    </p:spTree>
    <p:extLst>
      <p:ext uri="{BB962C8B-B14F-4D97-AF65-F5344CB8AC3E}">
        <p14:creationId xmlns:p14="http://schemas.microsoft.com/office/powerpoint/2010/main" val="1745185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6CA28956-C56F-4FF3-B5FA-94AFABD3F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5D944B-2123-4D82-98DE-18374C5F7F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78" r="11518"/>
          <a:stretch/>
        </p:blipFill>
        <p:spPr>
          <a:xfrm>
            <a:off x="8157374" y="10"/>
            <a:ext cx="4034626" cy="685799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442007-8814-4EAB-B1B4-C9393189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8F401-3637-4D3F-9622-7AFC3D5C6F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672887" cy="34241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Missing subtle cues and high interest in what they are doing</a:t>
            </a:r>
          </a:p>
          <a:p>
            <a:r>
              <a:rPr lang="en-US" dirty="0"/>
              <a:t>Verbal warning/cue</a:t>
            </a:r>
          </a:p>
          <a:p>
            <a:r>
              <a:rPr lang="en-US" dirty="0"/>
              <a:t>“first and then” statements</a:t>
            </a:r>
          </a:p>
          <a:p>
            <a:r>
              <a:rPr lang="en-US" dirty="0"/>
              <a:t>Time is abstract, use visual timer</a:t>
            </a:r>
          </a:p>
          <a:p>
            <a:r>
              <a:rPr lang="en-US" dirty="0"/>
              <a:t>Counting down</a:t>
            </a:r>
          </a:p>
          <a:p>
            <a:r>
              <a:rPr lang="en-US" dirty="0"/>
              <a:t>pictures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19CE46-5B3C-4D27-BB5F-9FF65D60F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085" y="4837770"/>
            <a:ext cx="3292671" cy="19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42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A3D8F-BA5E-482A-A5C1-6ABDB07D7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5" y="1274247"/>
            <a:ext cx="6909479" cy="431842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F6B802-CE9A-4C91-9E27-D756D3AA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9665E-BA8E-4B81-A4A7-86B4C815D9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Unique to all kids with </a:t>
            </a:r>
            <a:r>
              <a:rPr lang="en-US" sz="1700" dirty="0" err="1"/>
              <a:t>fasd</a:t>
            </a:r>
            <a:r>
              <a:rPr lang="en-US" sz="1700" dirty="0"/>
              <a:t> but generally trouble with: 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Cause and effect learning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Applying one situation to another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Remembering short term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Setting goals and following through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Organizing themselves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Too many instructions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95A14-77F5-4CCC-A386-E9CF9A710290}"/>
              </a:ext>
            </a:extLst>
          </p:cNvPr>
          <p:cNvSpPr txBox="1"/>
          <p:nvPr/>
        </p:nvSpPr>
        <p:spPr>
          <a:xfrm>
            <a:off x="892098" y="6088566"/>
            <a:ext cx="604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DO WE DO???</a:t>
            </a:r>
          </a:p>
        </p:txBody>
      </p:sp>
    </p:spTree>
    <p:extLst>
      <p:ext uri="{BB962C8B-B14F-4D97-AF65-F5344CB8AC3E}">
        <p14:creationId xmlns:p14="http://schemas.microsoft.com/office/powerpoint/2010/main" val="3344571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>
            <a:extLst>
              <a:ext uri="{FF2B5EF4-FFF2-40B4-BE49-F238E27FC236}">
                <a16:creationId xmlns:a16="http://schemas.microsoft.com/office/drawing/2014/main" id="{F3A8575D-CE97-43EB-9923-C3D54629F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724212BD-3E54-4744-B72A-BF60FDF21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BF1F0D-6ECF-4AE4-BC96-B4603E61BF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15" r="7" b="7"/>
          <a:stretch/>
        </p:blipFill>
        <p:spPr>
          <a:xfrm>
            <a:off x="6181064" y="2505456"/>
            <a:ext cx="2377440" cy="149782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44E150-12C5-4810-BE8A-3B556290DD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44934" r="-12626"/>
          <a:stretch/>
        </p:blipFill>
        <p:spPr>
          <a:xfrm>
            <a:off x="8768970" y="2505456"/>
            <a:ext cx="2373951" cy="149782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Image result for happy birthday balloon">
            <a:hlinkClick r:id="rId6"/>
            <a:extLst>
              <a:ext uri="{FF2B5EF4-FFF2-40B4-BE49-F238E27FC236}">
                <a16:creationId xmlns:a16="http://schemas.microsoft.com/office/drawing/2014/main" id="{50821F6C-9975-447E-ACF3-0E05DDD52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3" r="-4" b="25303"/>
          <a:stretch/>
        </p:blipFill>
        <p:spPr bwMode="auto">
          <a:xfrm>
            <a:off x="6181064" y="4204998"/>
            <a:ext cx="2377440" cy="1497828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631AE0-04B2-46D8-A705-3400A450398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" b="16671"/>
          <a:stretch/>
        </p:blipFill>
        <p:spPr>
          <a:xfrm>
            <a:off x="8768970" y="4190859"/>
            <a:ext cx="2373951" cy="148175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FB19E-8F96-49FA-AF5B-0784A6CF48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752652" cy="342410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dirty="0"/>
              <a:t>OFTEN LOOKS LIKE ADHD/OFTEN MIS-DIAGNOSED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MANAGE PHYSICAL ACTIVITY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OFTEN BETTER ABLE TO MANAGE SELVES AFTER ACTIVITY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TEACHING AND REHEARSING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PRACTICE, PRACTICE, PRACTICE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REPETITION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SOCIAL PRACTICE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CONTROLLING ENVIRONMENT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KEEP WORLD SMALL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F03E9-0CA5-452A-9C45-5A269F5A2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IMPULSIVITY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16B1F3-9701-4BF2-8D28-BB4DE7ADDD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1217" y="2551663"/>
            <a:ext cx="1074728" cy="1405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2B86A4-A67D-44F4-966A-3BF88F309C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5666" y="640642"/>
            <a:ext cx="2077255" cy="162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81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>
            <a:extLst>
              <a:ext uri="{FF2B5EF4-FFF2-40B4-BE49-F238E27FC236}">
                <a16:creationId xmlns:a16="http://schemas.microsoft.com/office/drawing/2014/main" id="{E329ADF2-0541-4770-8D6F-7F7392064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0">
            <a:extLst>
              <a:ext uri="{FF2B5EF4-FFF2-40B4-BE49-F238E27FC236}">
                <a16:creationId xmlns:a16="http://schemas.microsoft.com/office/drawing/2014/main" id="{99105D5E-B64F-4E06-AAA3-9B2BC6055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9" name="Rectangle 22">
            <a:extLst>
              <a:ext uri="{FF2B5EF4-FFF2-40B4-BE49-F238E27FC236}">
                <a16:creationId xmlns:a16="http://schemas.microsoft.com/office/drawing/2014/main" id="{A2CC7E66-C4DE-4D1C-B30F-CC387322D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2C4C0A17-7F4E-40D3-8E9F-F9DCA7ED6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E2EF2371-193F-4B19-9181-BDE9E7C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01" y="798602"/>
            <a:ext cx="2530869" cy="2217681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D10987-C58F-40B2-8584-AC2BAE56D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059" y="1025046"/>
            <a:ext cx="1676552" cy="1764792"/>
          </a:xfrm>
          <a:prstGeom prst="rect">
            <a:avLst/>
          </a:prstGeom>
        </p:spPr>
      </p:pic>
      <p:sp>
        <p:nvSpPr>
          <p:cNvPr id="42" name="Rounded Rectangle 12">
            <a:extLst>
              <a:ext uri="{FF2B5EF4-FFF2-40B4-BE49-F238E27FC236}">
                <a16:creationId xmlns:a16="http://schemas.microsoft.com/office/drawing/2014/main" id="{7D15BB22-865A-4E93-932A-9A3C74BB8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01" y="3233241"/>
            <a:ext cx="2530869" cy="2826205"/>
          </a:xfrm>
          <a:prstGeom prst="roundRect">
            <a:avLst>
              <a:gd name="adj" fmla="val 2226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F5EB29-E7E1-4CDC-8249-963C28321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344" y="3233240"/>
            <a:ext cx="2018811" cy="2789863"/>
          </a:xfrm>
          <a:prstGeom prst="rect">
            <a:avLst/>
          </a:prstGeom>
        </p:spPr>
      </p:pic>
      <p:sp>
        <p:nvSpPr>
          <p:cNvPr id="43" name="Rounded Rectangle 44">
            <a:extLst>
              <a:ext uri="{FF2B5EF4-FFF2-40B4-BE49-F238E27FC236}">
                <a16:creationId xmlns:a16="http://schemas.microsoft.com/office/drawing/2014/main" id="{B5EADDEC-F6E3-40D9-832F-232EAEF87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786" y="801591"/>
            <a:ext cx="2530869" cy="2826205"/>
          </a:xfrm>
          <a:prstGeom prst="roundRect">
            <a:avLst>
              <a:gd name="adj" fmla="val 2226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E62BCA-248C-44C6-B6CA-41E926C6D3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7204" y="1030545"/>
            <a:ext cx="1856031" cy="2368296"/>
          </a:xfrm>
          <a:prstGeom prst="rect">
            <a:avLst/>
          </a:prstGeom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C09298C-8010-470A-B022-0C03E8412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786" y="3841764"/>
            <a:ext cx="2530869" cy="2217681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261F2A-51D6-4AFF-8729-F9819176D6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7376" y="4172221"/>
            <a:ext cx="2075688" cy="1556766"/>
          </a:xfrm>
          <a:prstGeom prst="rect">
            <a:avLst/>
          </a:prstGeom>
        </p:spPr>
      </p:pic>
      <p:pic>
        <p:nvPicPr>
          <p:cNvPr id="45" name="Picture 34">
            <a:extLst>
              <a:ext uri="{FF2B5EF4-FFF2-40B4-BE49-F238E27FC236}">
                <a16:creationId xmlns:a16="http://schemas.microsoft.com/office/drawing/2014/main" id="{85AC4BA2-5A59-4290-A275-BBCC6EC15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26FBCC-CA80-4ED2-885A-6D604393F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286" y="618517"/>
            <a:ext cx="4702940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What will not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5410A-7D2F-41FE-9F72-2E238436DAA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5286" y="2367092"/>
            <a:ext cx="4702313" cy="35669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Time outs</a:t>
            </a:r>
          </a:p>
          <a:p>
            <a:r>
              <a:rPr lang="en-US" sz="1600" dirty="0"/>
              <a:t>Grounding</a:t>
            </a:r>
          </a:p>
          <a:p>
            <a:r>
              <a:rPr lang="en-US" sz="1600" dirty="0"/>
              <a:t>Using consequences</a:t>
            </a:r>
          </a:p>
          <a:p>
            <a:r>
              <a:rPr lang="en-US" sz="1600" dirty="0"/>
              <a:t>Discipline involving work/chore/restitution</a:t>
            </a:r>
          </a:p>
          <a:p>
            <a:r>
              <a:rPr lang="en-US" sz="1600" dirty="0"/>
              <a:t>Contracts</a:t>
            </a:r>
          </a:p>
          <a:p>
            <a:r>
              <a:rPr lang="en-US" sz="1600" dirty="0"/>
              <a:t>Positive behavior reward systems</a:t>
            </a:r>
          </a:p>
          <a:p>
            <a:r>
              <a:rPr lang="en-US" sz="1600" dirty="0"/>
              <a:t>Verbal consequences/lecture/threats</a:t>
            </a:r>
          </a:p>
        </p:txBody>
      </p:sp>
    </p:spTree>
    <p:extLst>
      <p:ext uri="{BB962C8B-B14F-4D97-AF65-F5344CB8AC3E}">
        <p14:creationId xmlns:p14="http://schemas.microsoft.com/office/powerpoint/2010/main" val="3321005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C760-E163-4359-8896-DE024235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your support system!!!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F175A-818A-463A-A18D-2C21EB8A1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686050"/>
            <a:ext cx="19050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84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210F8D-F7F2-47FC-91CB-247E361A5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6821D7-AE46-4A1B-97D0-90EFD2C4A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390" y="1254137"/>
            <a:ext cx="5172682" cy="517268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1509D60-00A2-43CB-85EE-55A4E714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C63C24-31FA-4CC8-B241-07DBAAD9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618517"/>
            <a:ext cx="4860494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 is </a:t>
            </a:r>
            <a:r>
              <a:rPr lang="en-US" dirty="0" err="1"/>
              <a:t>fasd</a:t>
            </a:r>
            <a:r>
              <a:rPr lang="en-US" dirty="0"/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764F9-5023-4C37-83D7-05C8F753AE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7399" y="2367092"/>
            <a:ext cx="4860201" cy="3424107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/>
            <a:r>
              <a:rPr lang="en-US" sz="1800" dirty="0"/>
              <a:t>6 different diagnosis</a:t>
            </a:r>
          </a:p>
          <a:p>
            <a:pPr marL="742950" lvl="1"/>
            <a:r>
              <a:rPr lang="en-US" dirty="0"/>
              <a:t>Medical vs </a:t>
            </a:r>
            <a:r>
              <a:rPr lang="en-US" dirty="0" err="1"/>
              <a:t>dsm</a:t>
            </a:r>
            <a:endParaRPr lang="en-US" dirty="0"/>
          </a:p>
          <a:p>
            <a:pPr marL="285750"/>
            <a:endParaRPr lang="en-US" sz="1800" dirty="0"/>
          </a:p>
          <a:p>
            <a:pPr marL="285750"/>
            <a:r>
              <a:rPr lang="en-US" sz="1800" dirty="0" err="1"/>
              <a:t>Fasd</a:t>
            </a:r>
            <a:r>
              <a:rPr lang="en-US" sz="1800" dirty="0"/>
              <a:t> logic model</a:t>
            </a:r>
          </a:p>
          <a:p>
            <a:pPr marL="285750"/>
            <a:r>
              <a:rPr lang="en-US" sz="1800" dirty="0"/>
              <a:t>The </a:t>
            </a:r>
            <a:r>
              <a:rPr lang="en-US" sz="1800" dirty="0" err="1"/>
              <a:t>fasd</a:t>
            </a:r>
            <a:r>
              <a:rPr lang="en-US" sz="1800" dirty="0"/>
              <a:t> brain</a:t>
            </a:r>
          </a:p>
          <a:p>
            <a:pPr marL="285750"/>
            <a:r>
              <a:rPr lang="en-US" sz="1800" dirty="0"/>
              <a:t>The importance of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360598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69CE88-F141-4668-B155-14BB97238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734" y="2082800"/>
            <a:ext cx="5528959" cy="3510889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1B1D43-D054-491F-8101-E5452077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3 levels of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528C1-59EB-48D3-A3BE-59FC08D008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860493" cy="342410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300" dirty="0"/>
              <a:t>Primary characteristics</a:t>
            </a:r>
          </a:p>
          <a:p>
            <a:pPr lvl="1">
              <a:lnSpc>
                <a:spcPct val="110000"/>
              </a:lnSpc>
            </a:pPr>
            <a:r>
              <a:rPr lang="en-US" sz="1300" dirty="0"/>
              <a:t>Related to brain function</a:t>
            </a:r>
          </a:p>
          <a:p>
            <a:pPr lvl="1">
              <a:lnSpc>
                <a:spcPct val="110000"/>
              </a:lnSpc>
            </a:pPr>
            <a:r>
              <a:rPr lang="en-US" sz="1300" dirty="0"/>
              <a:t>Expresses self behaviorally</a:t>
            </a:r>
          </a:p>
          <a:p>
            <a:pPr lvl="1">
              <a:lnSpc>
                <a:spcPct val="110000"/>
              </a:lnSpc>
            </a:pPr>
            <a:r>
              <a:rPr lang="en-US" sz="1300" dirty="0"/>
              <a:t>All with </a:t>
            </a:r>
            <a:r>
              <a:rPr lang="en-US" sz="1300" dirty="0" err="1"/>
              <a:t>fasd</a:t>
            </a:r>
            <a:r>
              <a:rPr lang="en-US" sz="1300" dirty="0"/>
              <a:t> have some level of brain difference</a:t>
            </a:r>
          </a:p>
          <a:p>
            <a:pPr>
              <a:lnSpc>
                <a:spcPct val="110000"/>
              </a:lnSpc>
            </a:pPr>
            <a:r>
              <a:rPr lang="en-US" sz="1300" dirty="0"/>
              <a:t>Secondary characteristics</a:t>
            </a:r>
          </a:p>
          <a:p>
            <a:pPr lvl="1">
              <a:lnSpc>
                <a:spcPct val="110000"/>
              </a:lnSpc>
            </a:pPr>
            <a:r>
              <a:rPr lang="en-US" sz="1300" dirty="0"/>
              <a:t>When needs not met, expectations don’t match ability, no support</a:t>
            </a:r>
          </a:p>
          <a:p>
            <a:pPr lvl="1">
              <a:lnSpc>
                <a:spcPct val="110000"/>
              </a:lnSpc>
            </a:pPr>
            <a:r>
              <a:rPr lang="en-US" sz="1300" dirty="0"/>
              <a:t>Doesn’t occur in all people with </a:t>
            </a:r>
            <a:r>
              <a:rPr lang="en-US" sz="1300" dirty="0" err="1"/>
              <a:t>fasd</a:t>
            </a:r>
            <a:endParaRPr lang="en-US" sz="1300" dirty="0"/>
          </a:p>
          <a:p>
            <a:pPr>
              <a:lnSpc>
                <a:spcPct val="110000"/>
              </a:lnSpc>
            </a:pPr>
            <a:r>
              <a:rPr lang="en-US" sz="1300" dirty="0"/>
              <a:t>Tertiary characteristics</a:t>
            </a:r>
          </a:p>
          <a:p>
            <a:pPr lvl="1">
              <a:lnSpc>
                <a:spcPct val="110000"/>
              </a:lnSpc>
            </a:pPr>
            <a:r>
              <a:rPr lang="en-US" sz="1300" dirty="0"/>
              <a:t>Needs are unmet, unrecognized, no support</a:t>
            </a:r>
          </a:p>
          <a:p>
            <a:pPr lvl="1">
              <a:lnSpc>
                <a:spcPct val="110000"/>
              </a:lnSpc>
            </a:pPr>
            <a:r>
              <a:rPr lang="en-US" sz="1300" dirty="0"/>
              <a:t>Severe, serious, and expensive</a:t>
            </a:r>
          </a:p>
        </p:txBody>
      </p:sp>
    </p:spTree>
    <p:extLst>
      <p:ext uri="{BB962C8B-B14F-4D97-AF65-F5344CB8AC3E}">
        <p14:creationId xmlns:p14="http://schemas.microsoft.com/office/powerpoint/2010/main" val="3853227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1210F8D-F7F2-47FC-91CB-247E361A5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C3766D-299C-40CA-863A-3810453FD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72" y="998775"/>
            <a:ext cx="5444928" cy="517268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509D60-00A2-43CB-85EE-55A4E714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FCDA27-FCF4-4152-9C07-A749F2B2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618517"/>
            <a:ext cx="4860494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Outcomes for people with </a:t>
            </a:r>
            <a:r>
              <a:rPr lang="en-US" dirty="0" err="1"/>
              <a:t>fasd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1C709-BCB9-464F-AAAD-042797088B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7399" y="2367092"/>
            <a:ext cx="4860201" cy="34241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They can do anything</a:t>
            </a:r>
          </a:p>
          <a:p>
            <a:r>
              <a:rPr lang="en-US" sz="1800" dirty="0"/>
              <a:t>They can be anyone</a:t>
            </a:r>
          </a:p>
          <a:p>
            <a:r>
              <a:rPr lang="en-US" sz="1800" dirty="0"/>
              <a:t>Protective factors are key</a:t>
            </a:r>
          </a:p>
          <a:p>
            <a:pPr lvl="1"/>
            <a:r>
              <a:rPr lang="en-US" dirty="0"/>
              <a:t>Early diagnosis</a:t>
            </a:r>
          </a:p>
          <a:p>
            <a:pPr lvl="1"/>
            <a:r>
              <a:rPr lang="en-US" dirty="0"/>
              <a:t>Informed, educated, and supportive family</a:t>
            </a:r>
          </a:p>
        </p:txBody>
      </p:sp>
    </p:spTree>
    <p:extLst>
      <p:ext uri="{BB962C8B-B14F-4D97-AF65-F5344CB8AC3E}">
        <p14:creationId xmlns:p14="http://schemas.microsoft.com/office/powerpoint/2010/main" val="987663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44E843C5-E258-463E-B6A7-03E24286B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9A2449-169B-48A6-84C7-6FDED3CC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developmental age and </a:t>
            </a:r>
            <a:r>
              <a:rPr lang="en-US" dirty="0" err="1"/>
              <a:t>fasd</a:t>
            </a:r>
            <a:endParaRPr lang="en-US" dirty="0"/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FE999DE9-3F1B-4A7B-B284-573342F9C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774" y="2407571"/>
            <a:ext cx="5180637" cy="3383628"/>
          </a:xfrm>
          <a:prstGeom prst="roundRect">
            <a:avLst>
              <a:gd name="adj" fmla="val 483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401F0-F557-4365-9528-27D59A717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80081" y="3246591"/>
            <a:ext cx="2382066" cy="1661491"/>
          </a:xfrm>
          <a:prstGeom prst="roundRect">
            <a:avLst>
              <a:gd name="adj" fmla="val 5301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C2A028-73D9-4B7D-A74E-DA3B3040A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745" y="3210078"/>
            <a:ext cx="2343942" cy="1734517"/>
          </a:xfrm>
          <a:prstGeom prst="roundRect">
            <a:avLst>
              <a:gd name="adj" fmla="val 5301"/>
            </a:avLst>
          </a:prstGeom>
          <a:ln w="82550" cap="sq">
            <a:noFill/>
            <a:miter lim="800000"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7B94E-34A6-4966-85ED-A4CF3FB6A3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23984" y="2367092"/>
            <a:ext cx="4753615" cy="342410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dirty="0"/>
              <a:t>Developmental age equivalent vs actual age of individual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Living skills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Social skills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Reading ability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Physical ability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Emotional ability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Money and time concepts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Comprehension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expressive language</a:t>
            </a:r>
          </a:p>
        </p:txBody>
      </p:sp>
    </p:spTree>
    <p:extLst>
      <p:ext uri="{BB962C8B-B14F-4D97-AF65-F5344CB8AC3E}">
        <p14:creationId xmlns:p14="http://schemas.microsoft.com/office/powerpoint/2010/main" val="907418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>
            <a:extLst>
              <a:ext uri="{FF2B5EF4-FFF2-40B4-BE49-F238E27FC236}">
                <a16:creationId xmlns:a16="http://schemas.microsoft.com/office/drawing/2014/main" id="{55185833-50A1-4075-9C90-F6E7B153A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80F41EF-72A4-4DA7-9DEB-C487B2512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F759F8-F68E-488E-A89E-DE402FC3C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Diane </a:t>
            </a:r>
            <a:r>
              <a:rPr lang="en-US" dirty="0" err="1"/>
              <a:t>malbins</a:t>
            </a:r>
            <a:r>
              <a:rPr lang="en-US" dirty="0"/>
              <a:t> logic model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FEFF90-6697-4EC9-8167-11D9EB10FC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752652" cy="342410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300" dirty="0"/>
              <a:t>Trying differently rather than harder</a:t>
            </a:r>
          </a:p>
          <a:p>
            <a:pPr>
              <a:lnSpc>
                <a:spcPct val="110000"/>
              </a:lnSpc>
            </a:pPr>
            <a:r>
              <a:rPr lang="en-US" sz="1300" dirty="0" err="1"/>
              <a:t>Fasds</a:t>
            </a:r>
            <a:r>
              <a:rPr lang="en-US" sz="1300" dirty="0"/>
              <a:t> are a physical condition</a:t>
            </a:r>
          </a:p>
          <a:p>
            <a:pPr lvl="1">
              <a:lnSpc>
                <a:spcPct val="110000"/>
              </a:lnSpc>
            </a:pPr>
            <a:r>
              <a:rPr lang="en-US" sz="1300" dirty="0"/>
              <a:t>Genetic and trauma impacts on brain</a:t>
            </a:r>
          </a:p>
          <a:p>
            <a:pPr lvl="1">
              <a:lnSpc>
                <a:spcPct val="110000"/>
              </a:lnSpc>
            </a:pPr>
            <a:r>
              <a:rPr lang="en-US" sz="1300" dirty="0"/>
              <a:t>Alcohol and other drugs affect the structure and function of brain</a:t>
            </a:r>
          </a:p>
          <a:p>
            <a:pPr lvl="1">
              <a:lnSpc>
                <a:spcPct val="110000"/>
              </a:lnSpc>
            </a:pPr>
            <a:r>
              <a:rPr lang="en-US" sz="1300" dirty="0"/>
              <a:t>Behaviors we see are a symptom</a:t>
            </a:r>
          </a:p>
          <a:p>
            <a:pPr>
              <a:lnSpc>
                <a:spcPct val="110000"/>
              </a:lnSpc>
            </a:pPr>
            <a:r>
              <a:rPr lang="en-US" sz="1300" dirty="0"/>
              <a:t>Then logically, </a:t>
            </a:r>
            <a:r>
              <a:rPr lang="en-US" sz="1300" dirty="0" err="1"/>
              <a:t>fasd</a:t>
            </a:r>
            <a:r>
              <a:rPr lang="en-US" sz="1300" dirty="0"/>
              <a:t> is a physical disability with behavioral symptoms</a:t>
            </a:r>
          </a:p>
          <a:p>
            <a:pPr>
              <a:lnSpc>
                <a:spcPct val="110000"/>
              </a:lnSpc>
            </a:pPr>
            <a:r>
              <a:rPr lang="en-US" sz="1300" dirty="0"/>
              <a:t>What do we do for people with physical disabilities</a:t>
            </a:r>
          </a:p>
          <a:p>
            <a:pPr>
              <a:lnSpc>
                <a:spcPct val="110000"/>
              </a:lnSpc>
            </a:pPr>
            <a:r>
              <a:rPr lang="en-US" sz="1300" dirty="0"/>
              <a:t>We accommodate!!!</a:t>
            </a:r>
          </a:p>
        </p:txBody>
      </p:sp>
      <p:pic>
        <p:nvPicPr>
          <p:cNvPr id="1026" name="Picture 2" descr="Image result for not every disability is visible">
            <a:hlinkClick r:id="rId4"/>
            <a:extLst>
              <a:ext uri="{FF2B5EF4-FFF2-40B4-BE49-F238E27FC236}">
                <a16:creationId xmlns:a16="http://schemas.microsoft.com/office/drawing/2014/main" id="{DF652D44-7596-4935-B34A-1F30CACFE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r="1" b="1"/>
          <a:stretch/>
        </p:blipFill>
        <p:spPr bwMode="auto">
          <a:xfrm>
            <a:off x="6096000" y="2505456"/>
            <a:ext cx="2509245" cy="3156522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7CDDDA-C4C6-48CF-B9EB-8116F23C2A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70" r="11640" b="6"/>
          <a:stretch/>
        </p:blipFill>
        <p:spPr>
          <a:xfrm>
            <a:off x="8768970" y="2505456"/>
            <a:ext cx="2509245" cy="315652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71408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2B2E2-1ADD-4324-8317-74EC5D4CE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044307"/>
            <a:ext cx="8689976" cy="2509213"/>
          </a:xfrm>
        </p:spPr>
        <p:txBody>
          <a:bodyPr anchor="ctr"/>
          <a:lstStyle/>
          <a:p>
            <a:r>
              <a:rPr lang="en-US" dirty="0"/>
              <a:t>Strategies for parents</a:t>
            </a:r>
          </a:p>
        </p:txBody>
      </p:sp>
    </p:spTree>
    <p:extLst>
      <p:ext uri="{BB962C8B-B14F-4D97-AF65-F5344CB8AC3E}">
        <p14:creationId xmlns:p14="http://schemas.microsoft.com/office/powerpoint/2010/main" val="4110914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B05C4B-5906-4958-842D-C62F164C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Build on strengths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6E2840-FDB6-4A27-B2CE-05A315A4C8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10" r="-1" b="-1"/>
          <a:stretch/>
        </p:blipFill>
        <p:spPr>
          <a:xfrm>
            <a:off x="913774" y="2505456"/>
            <a:ext cx="3494466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A04F9-9414-482E-9E4C-A69F8E4978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37814" y="2367092"/>
            <a:ext cx="6439786" cy="34241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Identify strengths and interests</a:t>
            </a:r>
          </a:p>
          <a:p>
            <a:r>
              <a:rPr lang="en-US" dirty="0"/>
              <a:t>Incorporate this into everyday tasks</a:t>
            </a:r>
          </a:p>
          <a:p>
            <a:r>
              <a:rPr lang="en-US" dirty="0"/>
              <a:t>Develop plans to prevent or resolve problems</a:t>
            </a:r>
          </a:p>
          <a:p>
            <a:r>
              <a:rPr lang="en-US" dirty="0"/>
              <a:t>Try to reframe behavior problems</a:t>
            </a:r>
          </a:p>
        </p:txBody>
      </p:sp>
    </p:spTree>
    <p:extLst>
      <p:ext uri="{BB962C8B-B14F-4D97-AF65-F5344CB8AC3E}">
        <p14:creationId xmlns:p14="http://schemas.microsoft.com/office/powerpoint/2010/main" val="1615679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403A2-11A0-4B09-A26F-0F6A5F815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255" y="2214694"/>
            <a:ext cx="6165282" cy="440817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E43A2-8F2D-4C7E-8081-94440E04D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Structure, routine, and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9E997-44AA-4AB4-B352-70879D3C17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860493" cy="41675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dirty="0"/>
              <a:t>These kids need structure because their brains have a hard time figuring out next steps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Change is confusing because their brain cannot adjust and transition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Your brain this morning activity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Meal times/schedule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Break day into sections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Pictures and visual cues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Break down tasks</a:t>
            </a:r>
          </a:p>
        </p:txBody>
      </p:sp>
    </p:spTree>
    <p:extLst>
      <p:ext uri="{BB962C8B-B14F-4D97-AF65-F5344CB8AC3E}">
        <p14:creationId xmlns:p14="http://schemas.microsoft.com/office/powerpoint/2010/main" val="1195303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442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Tw Cen MT</vt:lpstr>
      <vt:lpstr>Droplet</vt:lpstr>
      <vt:lpstr>Parenting the child on the fasd spectrum</vt:lpstr>
      <vt:lpstr>What is fasd?</vt:lpstr>
      <vt:lpstr>3 levels of characteristics</vt:lpstr>
      <vt:lpstr>Outcomes for people with fasd</vt:lpstr>
      <vt:lpstr>developmental age and fasd</vt:lpstr>
      <vt:lpstr>Diane malbins logic model</vt:lpstr>
      <vt:lpstr>Strategies for parents</vt:lpstr>
      <vt:lpstr>Build on strengths</vt:lpstr>
      <vt:lpstr>Structure, routine, and consistency</vt:lpstr>
      <vt:lpstr>Sensory processing and everyday tasks</vt:lpstr>
      <vt:lpstr>transitions</vt:lpstr>
      <vt:lpstr>learning</vt:lpstr>
      <vt:lpstr>IMPULSIVITY</vt:lpstr>
      <vt:lpstr>What will not work</vt:lpstr>
      <vt:lpstr>Find your support system!!!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Parenting the child on the fasd spectrum</dc:title>
  <dc:creator>Jessica Garland</dc:creator>
  <cp:lastModifiedBy>Jessica Garland</cp:lastModifiedBy>
  <cp:revision>12</cp:revision>
  <dcterms:created xsi:type="dcterms:W3CDTF">2019-07-26T00:02:12Z</dcterms:created>
  <dcterms:modified xsi:type="dcterms:W3CDTF">2019-07-30T22:59:07Z</dcterms:modified>
</cp:coreProperties>
</file>